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62.png" ContentType="image/png"/>
  <Override PartName="/ppt/media/image61.png" ContentType="image/png"/>
  <Override PartName="/ppt/media/image60.png" ContentType="image/png"/>
  <Override PartName="/ppt/media/image55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.gif" ContentType="image/gif"/>
  <Override PartName="/ppt/media/image29.png" ContentType="image/png"/>
  <Override PartName="/ppt/media/image58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60000" y="461196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592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6000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2476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8916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8916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2476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6000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60000" y="1979640"/>
            <a:ext cx="9360000" cy="50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936000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60000" cy="444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6000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60000" y="1979640"/>
            <a:ext cx="9360000" cy="50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592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60000" y="461196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60000" y="461196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15592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6000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2476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89160" y="197964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68916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2476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360000" y="4611960"/>
            <a:ext cx="301356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936000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60000" cy="444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6000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504000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5920" y="461196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5920" y="1979640"/>
            <a:ext cx="456732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60000" y="4611960"/>
            <a:ext cx="9360000" cy="2403720"/>
          </a:xfrm>
          <a:prstGeom prst="rect">
            <a:avLst/>
          </a:prstGeom>
        </p:spPr>
        <p:txBody>
          <a:bodyPr lIns="0" rIns="0" tIns="0" bIns="0"/>
          <a:p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&lt;data/ora&gt;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&lt;piè di pagina&gt;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8B6A9C5-1E29-429B-9813-A3B744C54E1F}" type="slidenum"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199640"/>
            <a:ext cx="10080000" cy="3600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0080000" cy="16200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it-IT" sz="33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Fai clic per modificare il formato del testo del titolo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360000" y="1979640"/>
            <a:ext cx="9360000" cy="50400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Fai clic per modificare il formato del testo della struttura</a:t>
            </a:r>
            <a:endParaRPr b="1" lang="it-IT" sz="32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864000" indent="-324000"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Secondo livello struttura</a:t>
            </a:r>
            <a:endParaRPr b="0" lang="it-IT" sz="28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lvl="2" marL="1296000" indent="-288000"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Terzo livello struttura</a:t>
            </a:r>
            <a:endParaRPr b="0" lang="it-IT" sz="24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lvl="3" marL="1728000" indent="-216000"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Quarto livello struttura</a:t>
            </a:r>
            <a:endParaRPr b="0" lang="it-IT" sz="20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lvl="4" marL="2160000" indent="-216000"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Quinto livello struttura</a:t>
            </a:r>
            <a:endParaRPr b="0" lang="it-IT" sz="20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lvl="5" marL="2592000" indent="-216000"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Sesto livello struttura</a:t>
            </a:r>
            <a:endParaRPr b="0" lang="it-IT" sz="20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lvl="6" marL="3024000" indent="-216000"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Settimo livello struttura</a:t>
            </a:r>
            <a:endParaRPr b="0" lang="it-IT" sz="2000" spc="-1" strike="noStrike">
              <a:solidFill>
                <a:srgbClr val="2c3e5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/>
          </p:nvPr>
        </p:nvSpPr>
        <p:spPr>
          <a:xfrm>
            <a:off x="360000" y="7199640"/>
            <a:ext cx="2880000" cy="360000"/>
          </a:xfrm>
          <a:prstGeom prst="rect">
            <a:avLst/>
          </a:prstGeom>
        </p:spPr>
        <p:txBody>
          <a:bodyPr lIns="0" rIns="0" tIns="0" bIns="0"/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&lt;data/ora&gt;</a:t>
            </a:r>
            <a:endParaRPr b="1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ftr"/>
          </p:nvPr>
        </p:nvSpPr>
        <p:spPr>
          <a:xfrm>
            <a:off x="3420000" y="7199640"/>
            <a:ext cx="3240000" cy="3600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&lt;piè di pagina&gt;</a:t>
            </a:r>
            <a:endParaRPr b="1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7" name="CustomShape 7"/>
          <p:cNvSpPr/>
          <p:nvPr/>
        </p:nvSpPr>
        <p:spPr>
          <a:xfrm>
            <a:off x="9269640" y="6894000"/>
            <a:ext cx="540000" cy="54000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8"/>
          <p:cNvSpPr>
            <a:spLocks noGrp="1"/>
          </p:cNvSpPr>
          <p:nvPr>
            <p:ph type="sldNum"/>
          </p:nvPr>
        </p:nvSpPr>
        <p:spPr>
          <a:xfrm>
            <a:off x="9180000" y="6804000"/>
            <a:ext cx="720000" cy="72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9ACE8588-7063-4A92-BE15-55803EDD7F1F}" type="slidenum">
              <a:rPr b="1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&lt;numero&gt;</a:t>
            </a:fld>
            <a:endParaRPr b="1" lang="it-IT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gif"/><Relationship Id="rId3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396000" algn="ctr"/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Progetto Reti di Telecomunicazion</a:t>
            </a:r>
            <a:r>
              <a:rPr b="1" lang="it-IT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55840" y="1799640"/>
            <a:ext cx="3547800" cy="165600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4752000" y="2015640"/>
            <a:ext cx="5040000" cy="139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Corso di Laurea Triennale 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 </a:t>
            </a:r>
            <a:r>
              <a:rPr b="1" lang="it-I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Ingegneria Informatica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Anno Accademico 2016/2017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792000" y="3906360"/>
            <a:ext cx="7776000" cy="156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it-IT" sz="24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Vehicular Ad Hoc Network: 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it-IT" sz="24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simulazione di uno scenario di rete urbano 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TextShape 4"/>
          <p:cNvSpPr txBox="1"/>
          <p:nvPr/>
        </p:nvSpPr>
        <p:spPr>
          <a:xfrm>
            <a:off x="504000" y="5759640"/>
            <a:ext cx="3024000" cy="135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Professori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F. A. Santamaria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F. De Rango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5"/>
          <p:cNvSpPr txBox="1"/>
          <p:nvPr/>
        </p:nvSpPr>
        <p:spPr>
          <a:xfrm>
            <a:off x="7272000" y="5832000"/>
            <a:ext cx="1872000" cy="1618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Studente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Ivonne Rizzuto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167058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88000" y="306000"/>
            <a:ext cx="9504000" cy="116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codice per la definizione dei veicoli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64000" y="1799640"/>
            <a:ext cx="8208000" cy="53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0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flow di veicoli : automobile rossa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&lt;!--tipo del veicolo--&gt;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&lt;vType id="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CarB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accel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="3.1"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decel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="2.5" sigma="0.5"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length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="3" minGap="2.5"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maxSpeed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="135"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color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="1,0,0"/&gt;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&lt;route id="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route2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edges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="-39539626 -5445204#2 -5445204#1 113939244#2 -126606716 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23339459 30405358#1 85355912 85355911#0 85355911#1 30405356 5931612 30350450#0 30350450#1 30350450#2 4006702#0 4006702#1 4900043 4900041#1"/&gt;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&lt;!--densità del numero di veicoli--&gt;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route="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route2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begin="30"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period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="2"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number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="55"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departlane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parametri di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44000" y="1749600"/>
            <a:ext cx="2520000" cy="49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0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rcRect l="47543" t="27082" r="5310" b="11929"/>
          <a:stretch/>
        </p:blipFill>
        <p:spPr>
          <a:xfrm>
            <a:off x="5328000" y="2376000"/>
            <a:ext cx="4536000" cy="3312000"/>
          </a:xfrm>
          <a:prstGeom prst="rect">
            <a:avLst/>
          </a:prstGeom>
          <a:ln>
            <a:noFill/>
          </a:ln>
        </p:spPr>
      </p:pic>
      <p:sp>
        <p:nvSpPr>
          <p:cNvPr id="132" name="TextShape 3"/>
          <p:cNvSpPr txBox="1"/>
          <p:nvPr/>
        </p:nvSpPr>
        <p:spPr>
          <a:xfrm>
            <a:off x="144000" y="2231640"/>
            <a:ext cx="5040000" cy="412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 parametri di interesse sono: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massima potenza di invio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“pMax”, la potenza di trasmissione dell’antenna utilizzata nella rete;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tempo di trasmissione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“txPower”, l’intervallo di tempo definito come il punto in cui la probabilità di ricezione del messaggio diventa nulla;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bitrate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“velocità di trasmissione”, la quantità di dati digitali che possono essere trasferiti, su un canale di comunicazione, in un dato intervallo di tempo.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5400000" y="5975640"/>
            <a:ext cx="3960000" cy="113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Questi parametri descrivono 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Network Interface Card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o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NIC-Settings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, secondo lo standard IEEE 802.11p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288000" y="109080"/>
            <a:ext cx="9504000" cy="1402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configurazione della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288000" y="1728000"/>
            <a:ext cx="2664000" cy="49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0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288000" y="2087640"/>
            <a:ext cx="9504000" cy="518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Si definisce il tipo di nodo veicolare ed il protocollo che gestisce la comunicazione: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*.node[*].veinsmobilityType = "org.car2x.veins.modules.mobility.traci.TraCIMobility"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*.node[*].mobilityType = "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TraCIMobility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protocollo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TraCi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,“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Traffic Control Interface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”, permette la connessione tramite la generazione di tracce di mobilità che non verranno interpretate da Omnet++ come input statici, rendendo la simulazione della VaNet più realistica.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Seguono le impostazioni sul traffico stradale, 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Mobility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numero di incidenti in cui dovranno incorrere i nodi,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  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*.node[*].veinsmobility.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accidentCount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= 5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 tempo di simulazione in cui deve verificarsi l’incidente,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	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	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*.node[*].veinsmobility.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accidentStart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= 85s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la durata dell’incidente,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  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*.node[*].veinsmobility.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accidentDuration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= 43s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6408000" y="5903640"/>
            <a:ext cx="3312000" cy="9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obiettivi della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44000" y="1728000"/>
            <a:ext cx="9792000" cy="213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tempo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durata massima dalla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simulazione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sarà: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sim-time-limit = 10000s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risultati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che varranno generati saranno i file vettoriali e scalari: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**.scalar-recording = true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**.vector-recording = true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3"/>
          <p:cNvSpPr/>
          <p:nvPr/>
        </p:nvSpPr>
        <p:spPr>
          <a:xfrm>
            <a:off x="2447640" y="3528000"/>
            <a:ext cx="4824000" cy="0"/>
          </a:xfrm>
          <a:prstGeom prst="line">
            <a:avLst/>
          </a:prstGeom>
          <a:ln w="12600">
            <a:solidFill>
              <a:srgbClr val="00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TextShape 4"/>
          <p:cNvSpPr txBox="1"/>
          <p:nvPr/>
        </p:nvSpPr>
        <p:spPr>
          <a:xfrm>
            <a:off x="144000" y="3599640"/>
            <a:ext cx="9720000" cy="110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L’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obiettivo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è quello di valutare le prestazioni della comunicazione nella VaNet, al variare di determinati parametri, in termini di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Total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SNIR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Line 5"/>
          <p:cNvSpPr/>
          <p:nvPr/>
        </p:nvSpPr>
        <p:spPr>
          <a:xfrm>
            <a:off x="2447640" y="4248000"/>
            <a:ext cx="4824000" cy="0"/>
          </a:xfrm>
          <a:prstGeom prst="line">
            <a:avLst/>
          </a:prstGeom>
          <a:ln w="12600">
            <a:solidFill>
              <a:srgbClr val="00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TextShape 6"/>
          <p:cNvSpPr txBox="1"/>
          <p:nvPr/>
        </p:nvSpPr>
        <p:spPr>
          <a:xfrm>
            <a:off x="144000" y="4391640"/>
            <a:ext cx="9792000" cy="368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modalità di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comunicazione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utililizzata è la tecnica di 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Beaconing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Ogni nodo della rete trasmette, ciclicamente, alcune informazioni dedicate ai nodi limitrofi,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dette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Beacons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comunicando: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propria identità, posizione e velocità;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informazioni generate localmente, come i dati rilevati dai sensori;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avvisi e allarmi su incidendi e condizioni del traffico stradale;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10340" t="21483" r="11152" b="29915"/>
          <a:stretch/>
        </p:blipFill>
        <p:spPr>
          <a:xfrm>
            <a:off x="7776000" y="5832000"/>
            <a:ext cx="2015640" cy="9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71640"/>
            <a:ext cx="10080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Total Lost Packets – Number of Vehicles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288000" y="1712160"/>
            <a:ext cx="9144000" cy="291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Specifiche del primo scenario: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Livello di dati costante e pari al massimo valore ammissibile di 27 Mbps (bitrate);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Massima potenza dell’antenna pari a 20 mW (pMax);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Tempo di trasmissione dell’antenna pari a 20 mW (txPower);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Numero di veicoli diverso in ogni simulazione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 vuole evidenziare l’andamento del fattore TLP.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216000" y="5213160"/>
            <a:ext cx="4392000" cy="239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20mW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27Mbps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288360" y="4032000"/>
            <a:ext cx="9144000" cy="936000"/>
          </a:xfrm>
          <a:custGeom>
            <a:avLst/>
            <a:gdLst/>
            <a:ahLst/>
            <a:rect l="0" t="0" r="r" b="b"/>
            <a:pathLst>
              <a:path w="25402" h="2602">
                <a:moveTo>
                  <a:pt x="433" y="0"/>
                </a:moveTo>
                <a:cubicBezTo>
                  <a:pt x="216" y="0"/>
                  <a:pt x="0" y="216"/>
                  <a:pt x="0" y="433"/>
                </a:cubicBezTo>
                <a:lnTo>
                  <a:pt x="0" y="2167"/>
                </a:lnTo>
                <a:cubicBezTo>
                  <a:pt x="0" y="2384"/>
                  <a:pt x="216" y="2601"/>
                  <a:pt x="433" y="2601"/>
                </a:cubicBezTo>
                <a:lnTo>
                  <a:pt x="24967" y="2601"/>
                </a:lnTo>
                <a:cubicBezTo>
                  <a:pt x="25184" y="2601"/>
                  <a:pt x="25401" y="2384"/>
                  <a:pt x="25401" y="2167"/>
                </a:cubicBezTo>
                <a:lnTo>
                  <a:pt x="25401" y="433"/>
                </a:lnTo>
                <a:cubicBezTo>
                  <a:pt x="25401" y="216"/>
                  <a:pt x="25184" y="0"/>
                  <a:pt x="24967" y="0"/>
                </a:cubicBezTo>
                <a:lnTo>
                  <a:pt x="433" y="0"/>
                </a:lnTo>
              </a:path>
            </a:pathLst>
          </a:custGeom>
          <a:gradFill>
            <a:gsLst>
              <a:gs pos="0">
                <a:srgbClr val="83caff"/>
              </a:gs>
              <a:gs pos="100000">
                <a:srgbClr val="33ff99"/>
              </a:gs>
            </a:gsLst>
            <a:path path="circle"/>
          </a:gradFill>
          <a:ln>
            <a:solidFill>
              <a:srgbClr val="0066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parametro </a:t>
            </a:r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Total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rappresenta il numero totale di pacchetti andati persi,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relativo a tutta la durata della comunicazione.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5040000" y="5255640"/>
            <a:ext cx="4104000" cy="316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Number of vehicles o </a:t>
            </a:r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densità del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numero dei veicoli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rappresenta il numero di veicoli che devono essere generati nella simulazione.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prima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216000" y="2411640"/>
            <a:ext cx="9864000" cy="466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216000" y="1799640"/>
            <a:ext cx="9288000" cy="84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prima simulazione si avranno tre flussi di veicoli, i quali, mantenendo invariate le loro caratteristiche tecniche, saranno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620480" y="331164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776000" y="484308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488000" y="4032720"/>
            <a:ext cx="1296000" cy="4312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rcRect l="3569" t="23760" r="3569" b="27953"/>
          <a:stretch/>
        </p:blipFill>
        <p:spPr>
          <a:xfrm>
            <a:off x="216000" y="5582520"/>
            <a:ext cx="5357880" cy="1566000"/>
          </a:xfrm>
          <a:prstGeom prst="rect">
            <a:avLst/>
          </a:prstGeom>
          <a:ln>
            <a:noFill/>
          </a:ln>
        </p:spPr>
      </p:pic>
      <p:sp>
        <p:nvSpPr>
          <p:cNvPr id="157" name="TextShape 4"/>
          <p:cNvSpPr txBox="1"/>
          <p:nvPr/>
        </p:nvSpPr>
        <p:spPr>
          <a:xfrm>
            <a:off x="5904000" y="5759640"/>
            <a:ext cx="3312000" cy="137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4.0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8711640" y="3239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TextShape 6"/>
          <p:cNvSpPr txBox="1"/>
          <p:nvPr/>
        </p:nvSpPr>
        <p:spPr>
          <a:xfrm>
            <a:off x="9288000" y="4117320"/>
            <a:ext cx="504000" cy="57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seconda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216000" y="2411640"/>
            <a:ext cx="9864000" cy="395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50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 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216000" y="1799640"/>
            <a:ext cx="9288000" cy="84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seconda simulazione si avranno tre flussi di veicoli, i quali, mantenendo invariate le le loro caratteristiche tecniche, saranno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620480" y="331164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776000" y="484308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488000" y="403272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166" name="TextShape 4"/>
          <p:cNvSpPr txBox="1"/>
          <p:nvPr/>
        </p:nvSpPr>
        <p:spPr>
          <a:xfrm>
            <a:off x="5904000" y="5759640"/>
            <a:ext cx="3312000" cy="137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4.30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8711640" y="3239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6"/>
          <p:cNvSpPr txBox="1"/>
          <p:nvPr/>
        </p:nvSpPr>
        <p:spPr>
          <a:xfrm>
            <a:off x="9288000" y="4104000"/>
            <a:ext cx="504000" cy="57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4"/>
          <a:srcRect l="3331" t="23760" r="3096" b="44469"/>
          <a:stretch/>
        </p:blipFill>
        <p:spPr>
          <a:xfrm>
            <a:off x="288000" y="5665680"/>
            <a:ext cx="5400000" cy="13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terza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216000" y="2411640"/>
            <a:ext cx="9864000" cy="338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30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216000" y="1799640"/>
            <a:ext cx="9288000" cy="84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terza simulazione si avranno tre flussi di veicoli, i quali, mantenendo invariate le le loro caratteristiche tecniche, saranno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620480" y="331164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776000" y="484308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488000" y="403272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176" name="TextShape 4"/>
          <p:cNvSpPr txBox="1"/>
          <p:nvPr/>
        </p:nvSpPr>
        <p:spPr>
          <a:xfrm>
            <a:off x="6408000" y="5662440"/>
            <a:ext cx="3312000" cy="15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9.0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8711640" y="3239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6"/>
          <p:cNvSpPr txBox="1"/>
          <p:nvPr/>
        </p:nvSpPr>
        <p:spPr>
          <a:xfrm>
            <a:off x="9288000" y="4104000"/>
            <a:ext cx="576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153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4"/>
          <a:srcRect l="3353" t="22840" r="3074" b="44114"/>
          <a:stretch/>
        </p:blipFill>
        <p:spPr>
          <a:xfrm>
            <a:off x="288000" y="5582520"/>
            <a:ext cx="5825880" cy="147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quarta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216000" y="2411640"/>
            <a:ext cx="9864000" cy="317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100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216000" y="1799640"/>
            <a:ext cx="9288000" cy="84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quarta simulazione si avranno tre flussi di veicoli, i quali, mantenendo invariate le le loro caratteristiche tecniche, saranno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620480" y="331164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776000" y="484308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488000" y="403272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186" name="TextShape 4"/>
          <p:cNvSpPr txBox="1"/>
          <p:nvPr/>
        </p:nvSpPr>
        <p:spPr>
          <a:xfrm>
            <a:off x="6624000" y="5582520"/>
            <a:ext cx="3312000" cy="154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11.30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8711640" y="3239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extShape 6"/>
          <p:cNvSpPr txBox="1"/>
          <p:nvPr/>
        </p:nvSpPr>
        <p:spPr>
          <a:xfrm>
            <a:off x="9288000" y="4104000"/>
            <a:ext cx="57600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225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4"/>
          <a:srcRect l="4045" t="22431" r="3810" b="44528"/>
          <a:stretch/>
        </p:blipFill>
        <p:spPr>
          <a:xfrm>
            <a:off x="216000" y="5616000"/>
            <a:ext cx="6264000" cy="132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quinta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216000" y="2411640"/>
            <a:ext cx="9864000" cy="317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150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150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216000" y="1799640"/>
            <a:ext cx="9288000" cy="84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quinta simulazione si avranno tre flussi di veicoli, i quali, mantenendo invariate le le loro caratteristiche tecniche, saranno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620840" y="3311640"/>
            <a:ext cx="515160" cy="3603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776000" y="484308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488000" y="4032360"/>
            <a:ext cx="1296000" cy="431640"/>
          </a:xfrm>
          <a:prstGeom prst="rect">
            <a:avLst/>
          </a:prstGeom>
          <a:ln>
            <a:noFill/>
          </a:ln>
        </p:spPr>
      </p:pic>
      <p:sp>
        <p:nvSpPr>
          <p:cNvPr id="196" name="TextShape 4"/>
          <p:cNvSpPr txBox="1"/>
          <p:nvPr/>
        </p:nvSpPr>
        <p:spPr>
          <a:xfrm>
            <a:off x="6624000" y="5582520"/>
            <a:ext cx="3312000" cy="140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13.30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8711640" y="3239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ccc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TextShape 6"/>
          <p:cNvSpPr txBox="1"/>
          <p:nvPr/>
        </p:nvSpPr>
        <p:spPr>
          <a:xfrm>
            <a:off x="9288000" y="4104000"/>
            <a:ext cx="576000" cy="63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310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4"/>
          <a:srcRect l="4045" t="22431" r="3807" b="44528"/>
          <a:stretch/>
        </p:blipFill>
        <p:spPr>
          <a:xfrm>
            <a:off x="360000" y="5687640"/>
            <a:ext cx="5976000" cy="12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3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VaNet: definizione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432000" y="1871640"/>
            <a:ext cx="900000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 vuole realizzare una Vanet, ovvero una rete veicolare di cui valutare le performance, tramite la simulazione della comunicazione che avviene tra i nodi della suddetta rete.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Freeform 3"/>
          <p:cNvSpPr/>
          <p:nvPr/>
        </p:nvSpPr>
        <p:spPr>
          <a:xfrm>
            <a:off x="3856320" y="3096000"/>
            <a:ext cx="5647680" cy="3312360"/>
          </a:xfrm>
          <a:custGeom>
            <a:avLst/>
            <a:gdLst/>
            <a:ahLst/>
            <a:rect l="0" t="0" r="r" b="b"/>
            <a:pathLst>
              <a:path w="15688" h="9201">
                <a:moveTo>
                  <a:pt x="0" y="9200"/>
                </a:moveTo>
                <a:lnTo>
                  <a:pt x="0" y="0"/>
                </a:lnTo>
                <a:lnTo>
                  <a:pt x="15687" y="0"/>
                </a:lnTo>
                <a:lnTo>
                  <a:pt x="15687" y="9200"/>
                </a:lnTo>
                <a:lnTo>
                  <a:pt x="0" y="9200"/>
                </a:lnTo>
              </a:path>
            </a:pathLst>
          </a:custGeom>
          <a:blipFill>
            <a:blip r:embed="rId1"/>
            <a:stretch>
              <a:fillRect/>
            </a:stretch>
          </a:blipFill>
          <a:ln w="29160">
            <a:solidFill>
              <a:srgbClr val="3465a4"/>
            </a:solidFill>
            <a:round/>
          </a:ln>
        </p:spPr>
      </p:sp>
      <p:sp>
        <p:nvSpPr>
          <p:cNvPr id="94" name="TextShape 4"/>
          <p:cNvSpPr txBox="1"/>
          <p:nvPr/>
        </p:nvSpPr>
        <p:spPr>
          <a:xfrm>
            <a:off x="309600" y="3167640"/>
            <a:ext cx="3362040" cy="375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VaNet o “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Vehicular Ad-Hoc Network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”, anche detta “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Mobile Ad-Hoc Network for Inter-Vehicle Communication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”,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è un tipo di rete mobile, a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uto-organizzante,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definita come un sistema autonomo di nodi connessi tramite collegamenti di tipo wireless, secondo lo standard </a:t>
            </a:r>
            <a:r>
              <a:rPr b="0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IEEE 802.11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, denominato Wireless LAN</a:t>
            </a:r>
            <a:r>
              <a:rPr b="0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Scenario: conclusioni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216000" y="1799640"/>
            <a:ext cx="9504000" cy="87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un livello dati costante, ovvero un bitrate pari a 27 Mbps, l’andamento che avrà il valore del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Total Lost Packets all’aumentare della densità del numero di veicoli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che circolano nella rete sarà il seguente: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88000" y="2879640"/>
            <a:ext cx="6657480" cy="3744000"/>
          </a:xfrm>
          <a:prstGeom prst="rect">
            <a:avLst/>
          </a:prstGeom>
          <a:ln>
            <a:noFill/>
          </a:ln>
        </p:spPr>
      </p:pic>
      <p:sp>
        <p:nvSpPr>
          <p:cNvPr id="203" name="TextShape 3"/>
          <p:cNvSpPr txBox="1"/>
          <p:nvPr/>
        </p:nvSpPr>
        <p:spPr>
          <a:xfrm>
            <a:off x="7632000" y="3395880"/>
            <a:ext cx="2160000" cy="3228120"/>
          </a:xfrm>
          <a:prstGeom prst="rect">
            <a:avLst/>
          </a:prstGeom>
          <a:noFill/>
          <a:ln w="10080">
            <a:solidFill>
              <a:srgbClr val="009999"/>
            </a:solidFill>
            <a:custDash>
              <a:ds d="700000" sp="700000"/>
              <a:ds d="100000" sp="700000"/>
              <a:ds d="100000" sp="700000"/>
            </a:custDash>
            <a:round/>
          </a:ln>
        </p:spPr>
        <p:txBody>
          <a:bodyPr lIns="95040" rIns="95040" tIns="50040" bIns="5004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Più veicoli sono coinvolti e transitano nella rete, più aumenta il tasso di perdita dei pacchetti, ovvero dei messaggi che tutti i nodi della rete scambiano tra loro e con la Road Side Unit.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7343640" y="3095640"/>
            <a:ext cx="576000" cy="576000"/>
          </a:xfrm>
          <a:custGeom>
            <a:avLst/>
            <a:gdLst/>
            <a:ahLst/>
            <a:rect l="0" t="0" r="r" b="b"/>
            <a:pathLst>
              <a:path w="1601" h="1601">
                <a:moveTo>
                  <a:pt x="0" y="800"/>
                </a:moveTo>
                <a:lnTo>
                  <a:pt x="659" y="659"/>
                </a:lnTo>
                <a:lnTo>
                  <a:pt x="800" y="0"/>
                </a:lnTo>
                <a:lnTo>
                  <a:pt x="941" y="659"/>
                </a:lnTo>
                <a:lnTo>
                  <a:pt x="1600" y="800"/>
                </a:lnTo>
                <a:lnTo>
                  <a:pt x="941" y="941"/>
                </a:lnTo>
                <a:lnTo>
                  <a:pt x="800" y="1600"/>
                </a:lnTo>
                <a:lnTo>
                  <a:pt x="659" y="941"/>
                </a:lnTo>
                <a:lnTo>
                  <a:pt x="0" y="800"/>
                </a:lnTo>
              </a:path>
            </a:pathLst>
          </a:custGeom>
          <a:solidFill>
            <a:srgbClr val="00cc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0" y="71640"/>
            <a:ext cx="10080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SNIR Lost Packets – pMax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288000" y="1712160"/>
            <a:ext cx="9216000" cy="336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Specifiche del secondo scenario: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Livello di dati costante e pari al massimo valore ammissibile di 27 Mbps (bitrate);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Range di trasmissione dell’antenna pari a 20 mW (txPower);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Numero di veicoli costante pari a 390;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Massima potenza dell’antenna diversa in ogni simulazione (pMax);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Si vuole evidenziare l’andamento del fattore SNIR, cioè il rapporto tra il segnale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S e la somma tra il rumore R e l’interferenza 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295560" y="5255640"/>
            <a:ext cx="5608440" cy="189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… →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parametro da modificare in ogni simulazione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27Mbps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4103640"/>
            <a:ext cx="9144000" cy="1152000"/>
          </a:xfrm>
          <a:custGeom>
            <a:avLst/>
            <a:gdLst/>
            <a:ahLst/>
            <a:rect l="0" t="0" r="r" b="b"/>
            <a:pathLst>
              <a:path w="25402" h="3202">
                <a:moveTo>
                  <a:pt x="533" y="0"/>
                </a:moveTo>
                <a:cubicBezTo>
                  <a:pt x="266" y="0"/>
                  <a:pt x="0" y="266"/>
                  <a:pt x="0" y="533"/>
                </a:cubicBezTo>
                <a:lnTo>
                  <a:pt x="0" y="2667"/>
                </a:lnTo>
                <a:cubicBezTo>
                  <a:pt x="0" y="2934"/>
                  <a:pt x="266" y="3201"/>
                  <a:pt x="533" y="3201"/>
                </a:cubicBezTo>
                <a:lnTo>
                  <a:pt x="24867" y="3201"/>
                </a:lnTo>
                <a:cubicBezTo>
                  <a:pt x="25134" y="3201"/>
                  <a:pt x="25401" y="2934"/>
                  <a:pt x="25401" y="2667"/>
                </a:cubicBezTo>
                <a:lnTo>
                  <a:pt x="25401" y="533"/>
                </a:lnTo>
                <a:cubicBezTo>
                  <a:pt x="25401" y="266"/>
                  <a:pt x="25134" y="0"/>
                  <a:pt x="24867" y="0"/>
                </a:cubicBezTo>
                <a:lnTo>
                  <a:pt x="533" y="0"/>
                </a:lnTo>
              </a:path>
            </a:pathLst>
          </a:custGeom>
          <a:gradFill>
            <a:gsLst>
              <a:gs pos="0">
                <a:srgbClr val="83caff"/>
              </a:gs>
              <a:gs pos="100000">
                <a:srgbClr val="33ff99"/>
              </a:gs>
            </a:gsLst>
            <a:path path="circle"/>
          </a:gradFill>
          <a:ln>
            <a:solidFill>
              <a:srgbClr val="0066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parametro 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SNIR</a:t>
            </a:r>
            <a:r>
              <a:rPr b="0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Lost Packets</a:t>
            </a:r>
            <a:r>
              <a:rPr b="0" lang="it-IT" sz="1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rappresenta il numero di pacchetti scartati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 causa di errori di bit che sono stati riscontrati all’interno dell’unità dati.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5"/>
          <p:cNvSpPr txBox="1"/>
          <p:nvPr/>
        </p:nvSpPr>
        <p:spPr>
          <a:xfrm>
            <a:off x="6048000" y="5329800"/>
            <a:ext cx="3816000" cy="172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Specifiche tecniche dei veicoli oltre che la </a:t>
            </a:r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densità del numero dei veicoli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cioè il numero di veicoli che devono essere generati.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prima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216000" y="2087640"/>
            <a:ext cx="9864000" cy="518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&lt;/routes&gt;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5mW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216000" y="1655640"/>
            <a:ext cx="9288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prima simulazione si avranno tre flussi di veicoli,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992000" y="2519640"/>
            <a:ext cx="515160" cy="3603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992000" y="359964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632000" y="3024360"/>
            <a:ext cx="1296000" cy="431640"/>
          </a:xfrm>
          <a:prstGeom prst="rect">
            <a:avLst/>
          </a:prstGeom>
          <a:ln>
            <a:noFill/>
          </a:ln>
        </p:spPr>
      </p:pic>
      <p:sp>
        <p:nvSpPr>
          <p:cNvPr id="216" name="TextShape 4"/>
          <p:cNvSpPr txBox="1"/>
          <p:nvPr/>
        </p:nvSpPr>
        <p:spPr>
          <a:xfrm>
            <a:off x="6480000" y="5734080"/>
            <a:ext cx="3312000" cy="139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SNIR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1.0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8855640" y="2231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Shape 6"/>
          <p:cNvSpPr txBox="1"/>
          <p:nvPr/>
        </p:nvSpPr>
        <p:spPr>
          <a:xfrm>
            <a:off x="9216000" y="3095640"/>
            <a:ext cx="576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4"/>
          <a:srcRect l="3055" t="22712" r="3370" b="44247"/>
          <a:stretch/>
        </p:blipFill>
        <p:spPr>
          <a:xfrm>
            <a:off x="288000" y="5799240"/>
            <a:ext cx="6048000" cy="132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seconda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216000" y="2043360"/>
            <a:ext cx="9864000" cy="341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&lt;flow id="flow0" type="vtype0"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10mW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216000" y="1692360"/>
            <a:ext cx="9288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seconda simulazione si avranno sempre tre flows,  per un totale di 390 veicoli: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847640" y="259164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919640" y="374364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631640" y="316800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226" name="TextShape 4"/>
          <p:cNvSpPr txBox="1"/>
          <p:nvPr/>
        </p:nvSpPr>
        <p:spPr>
          <a:xfrm>
            <a:off x="6408000" y="568764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SNIRl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0.0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8927640" y="236232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Shape 6"/>
          <p:cNvSpPr txBox="1"/>
          <p:nvPr/>
        </p:nvSpPr>
        <p:spPr>
          <a:xfrm>
            <a:off x="9360000" y="3253320"/>
            <a:ext cx="648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4"/>
          <a:srcRect l="3055" t="22712" r="3370" b="44247"/>
          <a:stretch/>
        </p:blipFill>
        <p:spPr>
          <a:xfrm>
            <a:off x="287640" y="5615640"/>
            <a:ext cx="5904000" cy="14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terza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216000" y="1683000"/>
            <a:ext cx="9288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terza simulazione si avranno sempre tre flussi di veicoli, ovvero: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908840" y="252000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919640" y="360000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631640" y="302436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6408000" y="566244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SNIR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0.0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8855640" y="2231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TextShape 5"/>
          <p:cNvSpPr txBox="1"/>
          <p:nvPr/>
        </p:nvSpPr>
        <p:spPr>
          <a:xfrm>
            <a:off x="9288000" y="3095640"/>
            <a:ext cx="576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6"/>
          <p:cNvSpPr txBox="1"/>
          <p:nvPr/>
        </p:nvSpPr>
        <p:spPr>
          <a:xfrm>
            <a:off x="216000" y="2043360"/>
            <a:ext cx="9864000" cy="461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12.5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4"/>
          <a:srcRect l="3055" t="22712" r="3370" b="44247"/>
          <a:stretch/>
        </p:blipFill>
        <p:spPr>
          <a:xfrm>
            <a:off x="287640" y="5615640"/>
            <a:ext cx="590400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quarta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216000" y="1683000"/>
            <a:ext cx="9288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quarta simulazione si avranno sempre tre flussi di veicoli,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908840" y="252000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919640" y="360000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631640" y="302436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245" name="TextShape 3"/>
          <p:cNvSpPr txBox="1"/>
          <p:nvPr/>
        </p:nvSpPr>
        <p:spPr>
          <a:xfrm>
            <a:off x="6552000" y="559008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SNIR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15.0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8855640" y="2231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Shape 5"/>
          <p:cNvSpPr txBox="1"/>
          <p:nvPr/>
        </p:nvSpPr>
        <p:spPr>
          <a:xfrm>
            <a:off x="9288000" y="3095640"/>
            <a:ext cx="576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6"/>
          <p:cNvSpPr txBox="1"/>
          <p:nvPr/>
        </p:nvSpPr>
        <p:spPr>
          <a:xfrm>
            <a:off x="216000" y="2043360"/>
            <a:ext cx="9864000" cy="461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20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4"/>
          <a:srcRect l="3771" t="22712" r="3370" b="44247"/>
          <a:stretch/>
        </p:blipFill>
        <p:spPr>
          <a:xfrm>
            <a:off x="287640" y="5544000"/>
            <a:ext cx="604800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quinta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216000" y="1683000"/>
            <a:ext cx="9288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quinta simulazione si avranno sempre tre flussi di veicoli, così definiti: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rcRect l="53331" t="50438" r="34522" b="30492"/>
          <a:stretch/>
        </p:blipFill>
        <p:spPr>
          <a:xfrm>
            <a:off x="7908840" y="2520000"/>
            <a:ext cx="515160" cy="3600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rcRect l="46901" t="47899" r="45235" b="40659"/>
          <a:stretch/>
        </p:blipFill>
        <p:spPr>
          <a:xfrm>
            <a:off x="7919640" y="3600000"/>
            <a:ext cx="504000" cy="4125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rcRect l="43329" t="52977" r="37380" b="35591"/>
          <a:stretch/>
        </p:blipFill>
        <p:spPr>
          <a:xfrm>
            <a:off x="7631640" y="3024360"/>
            <a:ext cx="1296000" cy="431280"/>
          </a:xfrm>
          <a:prstGeom prst="rect">
            <a:avLst/>
          </a:prstGeom>
          <a:ln>
            <a:noFill/>
          </a:ln>
        </p:spPr>
      </p:pic>
      <p:sp>
        <p:nvSpPr>
          <p:cNvPr id="255" name="TextShape 3"/>
          <p:cNvSpPr txBox="1"/>
          <p:nvPr/>
        </p:nvSpPr>
        <p:spPr>
          <a:xfrm>
            <a:off x="6629760" y="558288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SNIR Lost Packets pari 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20.0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8855640" y="2231640"/>
            <a:ext cx="432000" cy="2088000"/>
          </a:xfrm>
          <a:custGeom>
            <a:avLst/>
            <a:gdLst/>
            <a:ahLst/>
            <a:rect l="0" t="0" r="r" b="b"/>
            <a:pathLst>
              <a:path w="1202" h="5802">
                <a:moveTo>
                  <a:pt x="0" y="0"/>
                </a:moveTo>
                <a:cubicBezTo>
                  <a:pt x="300" y="0"/>
                  <a:pt x="600" y="241"/>
                  <a:pt x="600" y="483"/>
                </a:cubicBezTo>
                <a:lnTo>
                  <a:pt x="600" y="2417"/>
                </a:lnTo>
                <a:cubicBezTo>
                  <a:pt x="600" y="2658"/>
                  <a:pt x="900" y="2900"/>
                  <a:pt x="1201" y="2900"/>
                </a:cubicBezTo>
                <a:cubicBezTo>
                  <a:pt x="900" y="2900"/>
                  <a:pt x="600" y="3142"/>
                  <a:pt x="600" y="3383"/>
                </a:cubicBezTo>
                <a:lnTo>
                  <a:pt x="600" y="5317"/>
                </a:lnTo>
                <a:cubicBezTo>
                  <a:pt x="600" y="5559"/>
                  <a:pt x="300" y="5801"/>
                  <a:pt x="0" y="5801"/>
                </a:cubicBezTo>
              </a:path>
            </a:pathLst>
          </a:custGeom>
          <a:noFill/>
          <a:ln>
            <a:solidFill>
              <a:srgbClr val="0099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Shape 5"/>
          <p:cNvSpPr txBox="1"/>
          <p:nvPr/>
        </p:nvSpPr>
        <p:spPr>
          <a:xfrm>
            <a:off x="9288000" y="3095640"/>
            <a:ext cx="576000" cy="83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6"/>
          <p:cNvSpPr txBox="1"/>
          <p:nvPr/>
        </p:nvSpPr>
        <p:spPr>
          <a:xfrm>
            <a:off x="216000" y="2043360"/>
            <a:ext cx="9864000" cy="461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vtype0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" route="route0"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period="1"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route="route1" begin="0"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period="7"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flow2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type="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CarB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route="route2" begin="30"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period="2" number="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155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departlane="random"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35mW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4"/>
          <a:srcRect l="3055" t="22712" r="3370" b="44247"/>
          <a:stretch/>
        </p:blipFill>
        <p:spPr>
          <a:xfrm>
            <a:off x="143640" y="5539680"/>
            <a:ext cx="6285240" cy="151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Scenario: conclusioni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216000" y="1799640"/>
            <a:ext cx="9504000" cy="87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una densità di veicoli mantenuta costante, l’andamento che avrà il valore del parametro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SNIR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in relazione alla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riazione della potenza massima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, stabilita per l’antenna utilizzata per lo scambio di messaggi nella rete veicolare, sarà il seguente: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7056000" y="2952000"/>
            <a:ext cx="2880000" cy="4218840"/>
          </a:xfrm>
          <a:prstGeom prst="rect">
            <a:avLst/>
          </a:prstGeom>
          <a:noFill/>
          <a:ln w="10080">
            <a:solidFill>
              <a:srgbClr val="009999"/>
            </a:solidFill>
            <a:custDash>
              <a:ds d="700000" sp="700000"/>
              <a:ds d="100000" sp="700000"/>
              <a:ds d="100000" sp="700000"/>
            </a:custDash>
            <a:round/>
          </a:ln>
        </p:spPr>
        <p:txBody>
          <a:bodyPr lIns="95040" rIns="95040" tIns="50040" bIns="5004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Per un valore mediano di potenza, tra i 10 mW e i 12 mW, il numero di pacchetti persi, a causa di errori di bit riscontrati in essi, risulta pressochè nullo.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Per un valore più basso, tra 1-5 mW o più alto, cioè maggiore di 12.5 mW, il fattore SNIR Lost Packets aumenta significativamente, per poi diminuire il suo incremento sulla soglia dei 35 mW.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6767640" y="2663640"/>
            <a:ext cx="576000" cy="576000"/>
          </a:xfrm>
          <a:custGeom>
            <a:avLst/>
            <a:gdLst/>
            <a:ahLst/>
            <a:rect l="0" t="0" r="r" b="b"/>
            <a:pathLst>
              <a:path w="1601" h="1601">
                <a:moveTo>
                  <a:pt x="0" y="800"/>
                </a:moveTo>
                <a:lnTo>
                  <a:pt x="721" y="721"/>
                </a:lnTo>
                <a:lnTo>
                  <a:pt x="800" y="0"/>
                </a:lnTo>
                <a:lnTo>
                  <a:pt x="879" y="721"/>
                </a:lnTo>
                <a:lnTo>
                  <a:pt x="1600" y="800"/>
                </a:lnTo>
                <a:lnTo>
                  <a:pt x="879" y="879"/>
                </a:lnTo>
                <a:lnTo>
                  <a:pt x="800" y="1600"/>
                </a:lnTo>
                <a:lnTo>
                  <a:pt x="721" y="879"/>
                </a:lnTo>
                <a:lnTo>
                  <a:pt x="0" y="800"/>
                </a:lnTo>
              </a:path>
            </a:pathLst>
          </a:custGeom>
          <a:solidFill>
            <a:srgbClr val="00cc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14280" y="2952000"/>
            <a:ext cx="638172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0" y="71640"/>
            <a:ext cx="10080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Total Lost Packets – BitRate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288000" y="1712160"/>
            <a:ext cx="9216000" cy="265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Specifiche del terzo scenario: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Range di trasmissione dell’antenna pari a 20 mW (txPower);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Massima potenza dell’antenna dpari a 12 mW (pMax);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Numero di veicoli costante pari a 390 ed un dispositivo DSRC di tipo Road Side Unit;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Livello di dati diverso in ogni simulazione, tra i valori ammissibili (bitrate);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288000" y="4691520"/>
            <a:ext cx="4968000" cy="31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*.**.nic.mac1609_4.bitrate = …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→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 parametro da modificare in ogni simulazione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4"/>
          <p:cNvSpPr txBox="1"/>
          <p:nvPr/>
        </p:nvSpPr>
        <p:spPr>
          <a:xfrm>
            <a:off x="5976000" y="4897800"/>
            <a:ext cx="3816000" cy="342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r>
              <a:rPr b="1" lang="it-IT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: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Descrive le specifiche tecniche dei veicoli oltre che la </a:t>
            </a:r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densità del numero dei veicoli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cioè il numero di veicoli che devono essere generati.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144000" y="3527640"/>
            <a:ext cx="9792000" cy="1008000"/>
          </a:xfrm>
          <a:custGeom>
            <a:avLst/>
            <a:gdLst/>
            <a:ahLst/>
            <a:rect l="0" t="0" r="r" b="b"/>
            <a:pathLst>
              <a:path w="27201" h="2802">
                <a:moveTo>
                  <a:pt x="466" y="0"/>
                </a:moveTo>
                <a:cubicBezTo>
                  <a:pt x="233" y="0"/>
                  <a:pt x="0" y="233"/>
                  <a:pt x="0" y="466"/>
                </a:cubicBezTo>
                <a:lnTo>
                  <a:pt x="0" y="2334"/>
                </a:lnTo>
                <a:cubicBezTo>
                  <a:pt x="0" y="2567"/>
                  <a:pt x="233" y="2801"/>
                  <a:pt x="466" y="2801"/>
                </a:cubicBezTo>
                <a:lnTo>
                  <a:pt x="26734" y="2801"/>
                </a:lnTo>
                <a:cubicBezTo>
                  <a:pt x="26967" y="2801"/>
                  <a:pt x="27200" y="2567"/>
                  <a:pt x="27200" y="2334"/>
                </a:cubicBezTo>
                <a:lnTo>
                  <a:pt x="27200" y="466"/>
                </a:lnTo>
                <a:cubicBezTo>
                  <a:pt x="27200" y="233"/>
                  <a:pt x="26967" y="0"/>
                  <a:pt x="26734" y="0"/>
                </a:cubicBezTo>
                <a:lnTo>
                  <a:pt x="466" y="0"/>
                </a:lnTo>
              </a:path>
            </a:pathLst>
          </a:custGeom>
          <a:gradFill>
            <a:gsLst>
              <a:gs pos="0">
                <a:srgbClr val="83caff"/>
              </a:gs>
              <a:gs pos="100000">
                <a:srgbClr val="33ff99"/>
              </a:gs>
            </a:gsLst>
            <a:path path="circle"/>
          </a:gradFill>
          <a:ln>
            <a:solidFill>
              <a:srgbClr val="0066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Si vuole evidenziare l’andamento del parametro </a:t>
            </a:r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Total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, in relazione al valore del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BitRate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o velocità di trasmissione, cioè la quantità di dati digitali che possono essere trasferiti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su un canale di comunicazione, in un intervallo di tempo.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prima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119520" y="1643760"/>
            <a:ext cx="9864000" cy="394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prima simulazione si avranno tre flussi, per un totale di 390 veicoli, tra automobili e autobus, già definiti in precedenza, nel  file </a:t>
            </a:r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erlangen.rou.xml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descrizione delle specifiche della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Network Interface Card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in cui il bitrate assumerà il minimo valore ammissibile: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3Mbps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*.**.nic.phy80211p.sensitivity = -89dBm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6336000" y="367200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15.0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rcRect l="3813" t="22387" r="4042" b="44572"/>
          <a:stretch/>
        </p:blipFill>
        <p:spPr>
          <a:xfrm>
            <a:off x="647640" y="5255640"/>
            <a:ext cx="8208000" cy="186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280800"/>
            <a:ext cx="9360000" cy="999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3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VaNet: caratteristiche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44000" y="1799640"/>
            <a:ext cx="4175640" cy="331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Una rete veicolare è caratterizzata da: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“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Inter-Vehicular Communication”, ovvero una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comunicazione cooperativa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tra nodi paritetici, che condividono tra loro informazioni;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una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topologia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rete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dinamica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che non necessita del supporto di un’infrastruttura;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10053" t="5084" r="14436" b="11756"/>
          <a:stretch/>
        </p:blipFill>
        <p:spPr>
          <a:xfrm>
            <a:off x="4536000" y="1799640"/>
            <a:ext cx="5328000" cy="3527640"/>
          </a:xfrm>
          <a:prstGeom prst="rect">
            <a:avLst/>
          </a:prstGeom>
          <a:ln w="19080"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0" y="5213160"/>
            <a:ext cx="8064000" cy="191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presenza di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dispositivi DSRC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che costituiscono i nodi della rete,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dedicati alla comunicazione a corto raggio, per canali di comunicazione wireless che lavorano a circa 5.8 Ghz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la conoscenza dell’ambiente, dai nodi tramite sistemi di posizionamento e mappe dettagliate;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seconda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119520" y="1643760"/>
            <a:ext cx="9864000" cy="420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seconda simulazione si avranno sempre tre flussi, per un totale di 390 vetture, quali automobili e autobus, già definiti in precedenza, nel file </a:t>
            </a:r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erlangen.rou.xml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descrizione delle specifiche della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Network Interface Card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6Mbps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*.**.nic.phy80211p.sensitivity = -89dBm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6336000" y="367200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2.30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3813" t="22411" r="4042" b="44547"/>
          <a:stretch/>
        </p:blipFill>
        <p:spPr>
          <a:xfrm>
            <a:off x="287640" y="5255640"/>
            <a:ext cx="892800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terza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19520" y="1643760"/>
            <a:ext cx="9864000" cy="420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terza simulazione si avranno sempre tre flussi di veicoli, per un totale di 390 vetture, quali automobili e autobus, definiti nel file </a:t>
            </a:r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erlangen.rou.xml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descrizione delle specifiche della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Network Interface Card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9Mbps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*.**.nic.phy80211p.sensitivity = -89dBm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6336000" y="367200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3.0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rcRect l="3813" t="22411" r="4042" b="44547"/>
          <a:stretch/>
        </p:blipFill>
        <p:spPr>
          <a:xfrm>
            <a:off x="287640" y="5255640"/>
            <a:ext cx="892800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quarta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119520" y="1643760"/>
            <a:ext cx="9864000" cy="394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quarta simulazione si avrà un totale di 390 veicoli, quali automobili e autobus, definiti nel file </a:t>
            </a:r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erlangen.rou.xml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descrizione delle specifiche della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Network Interface Card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18Mbps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*.**.nic.phy80211p.sensitivity = -89dBm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6336000" y="367200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20.0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rcRect l="3331" t="22884" r="3096" b="44075"/>
          <a:stretch/>
        </p:blipFill>
        <p:spPr>
          <a:xfrm>
            <a:off x="215640" y="5279400"/>
            <a:ext cx="8952120" cy="177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quinta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119520" y="1643760"/>
            <a:ext cx="9864000" cy="394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Per la quinta simulazione si avrà un totale di 390 veicoli, quali automobili e autobus, definiti nel file </a:t>
            </a:r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erlangen.rou.xml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descrizione delle specifiche della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Network Interface Card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in cui il bitrate assumerà il massimo valore ammissibile: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omnetpp.ini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NIC-Settings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*.connectionManager.pMax = 12mW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*.**.nic.mac1609_4.txPower = 20mW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*.**.nic.mac1609_4.bitrate = 27Mbps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*.**.nic.phy80211p.sensitivity = -89dBm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6336000" y="3672000"/>
            <a:ext cx="3312000" cy="25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figura rappresenta la varianza dei risultati ottenuti, su cui è stato calcolato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di Total Lost Packets pari 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21.30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rcRect l="3331" t="22884" r="3096" b="44075"/>
          <a:stretch/>
        </p:blipFill>
        <p:spPr>
          <a:xfrm>
            <a:off x="359640" y="5383080"/>
            <a:ext cx="8707680" cy="172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44000" y="71640"/>
            <a:ext cx="9792000" cy="137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Terzo Scenario: conclusioni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216000" y="1799640"/>
            <a:ext cx="9504000" cy="87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Mantenendo costanti la potenza ed il range di trasmissione dell’antenna,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l’andamento  che avrà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il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parametro Total Lost Packets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in relazione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ai valori, via via crescenti, assunti dal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parametro Bit </a:t>
            </a:r>
            <a:r>
              <a:rPr b="0" lang="it-IT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Rate o velocità di trasmissione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sarà il seguente: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6552000" y="2952000"/>
            <a:ext cx="3168000" cy="3961440"/>
          </a:xfrm>
          <a:prstGeom prst="rect">
            <a:avLst/>
          </a:prstGeom>
          <a:noFill/>
          <a:ln w="10080">
            <a:solidFill>
              <a:srgbClr val="009999"/>
            </a:solidFill>
            <a:custDash>
              <a:ds d="700000" sp="700000"/>
              <a:ds d="100000" sp="700000"/>
              <a:ds d="100000" sp="700000"/>
            </a:custDash>
            <a:round/>
          </a:ln>
        </p:spPr>
        <p:txBody>
          <a:bodyPr lIns="95040" rIns="95040" tIns="50040" bIns="5004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Data una velocità di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trasmissione molto bassa, sui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3-5 Mbps, oppure molto alta,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ovvero sui 08-27 Mbps, il TLP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assume valori elevati.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Si mantiene costante 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prossimo al valore di 2.00, per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un valore di bitrate medio, tra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6 e 9 Mbps.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Allora, il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tasso di perdita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dei pacchetti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può essere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ridotto al minimo soltanto se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si sceglie, per il bitrate, un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valore medio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tra quelli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ammissibili.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9431640" y="2663640"/>
            <a:ext cx="576000" cy="576000"/>
          </a:xfrm>
          <a:custGeom>
            <a:avLst/>
            <a:gdLst/>
            <a:ahLst/>
            <a:rect l="0" t="0" r="r" b="b"/>
            <a:pathLst>
              <a:path w="1601" h="1601">
                <a:moveTo>
                  <a:pt x="0" y="800"/>
                </a:moveTo>
                <a:lnTo>
                  <a:pt x="721" y="721"/>
                </a:lnTo>
                <a:lnTo>
                  <a:pt x="800" y="0"/>
                </a:lnTo>
                <a:lnTo>
                  <a:pt x="879" y="721"/>
                </a:lnTo>
                <a:lnTo>
                  <a:pt x="1600" y="800"/>
                </a:lnTo>
                <a:lnTo>
                  <a:pt x="879" y="879"/>
                </a:lnTo>
                <a:lnTo>
                  <a:pt x="800" y="1600"/>
                </a:lnTo>
                <a:lnTo>
                  <a:pt x="721" y="879"/>
                </a:lnTo>
                <a:lnTo>
                  <a:pt x="0" y="800"/>
                </a:lnTo>
              </a:path>
            </a:pathLst>
          </a:custGeom>
          <a:solidFill>
            <a:srgbClr val="00cc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40760" y="2807640"/>
            <a:ext cx="6266880" cy="40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396000" algn="ctr"/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 componenti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27669" t="25399" r="40183" b="47913"/>
          <a:stretch/>
        </p:blipFill>
        <p:spPr>
          <a:xfrm>
            <a:off x="432000" y="2304000"/>
            <a:ext cx="3672000" cy="2087640"/>
          </a:xfrm>
          <a:prstGeom prst="rect">
            <a:avLst/>
          </a:prstGeom>
          <a:ln>
            <a:noFill/>
          </a:ln>
        </p:spPr>
      </p:pic>
      <p:sp>
        <p:nvSpPr>
          <p:cNvPr id="101" name="TextShape 2"/>
          <p:cNvSpPr txBox="1"/>
          <p:nvPr/>
        </p:nvSpPr>
        <p:spPr>
          <a:xfrm>
            <a:off x="4248000" y="2253960"/>
            <a:ext cx="5328000" cy="316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Lo scenario di rete utlizzato consiste in un NED file di Omnet++, denominato “RSUExampleScenario”.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Questo descrive la rete, definendo l’insieme di moduli che la compongono ed il modo in cui questi sono collegati, oltre che la struttura degli stessi moduli.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432000" y="1799640"/>
            <a:ext cx="5112000" cy="584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Scenario: nodi veicolari e RSU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rcRect l="1814" t="5873" r="0" b="0"/>
          <a:stretch/>
        </p:blipFill>
        <p:spPr>
          <a:xfrm>
            <a:off x="5040000" y="4606200"/>
            <a:ext cx="4104000" cy="2447280"/>
          </a:xfrm>
          <a:prstGeom prst="rect">
            <a:avLst/>
          </a:prstGeom>
          <a:ln>
            <a:noFill/>
          </a:ln>
        </p:spPr>
      </p:pic>
      <p:sp>
        <p:nvSpPr>
          <p:cNvPr id="104" name="TextShape 4"/>
          <p:cNvSpPr txBox="1"/>
          <p:nvPr/>
        </p:nvSpPr>
        <p:spPr>
          <a:xfrm>
            <a:off x="360000" y="4877640"/>
            <a:ext cx="4680000" cy="32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nodi veicolari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che compongono la rete sono: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una sola “Road Side Unit”,posta a bordo strada, che fornisce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supporto, in termini di connettività, ai veicoli di passaggio.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veicoli, quali automobili ed autobus;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396000" algn="ctr"/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VaNet: software di simulazione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60000" y="2087640"/>
            <a:ext cx="1008000" cy="1008000"/>
          </a:xfrm>
          <a:prstGeom prst="rect">
            <a:avLst/>
          </a:prstGeom>
          <a:ln>
            <a:noFill/>
          </a:ln>
        </p:spPr>
      </p:pic>
      <p:sp>
        <p:nvSpPr>
          <p:cNvPr id="107" name="TextShape 2"/>
          <p:cNvSpPr txBox="1"/>
          <p:nvPr/>
        </p:nvSpPr>
        <p:spPr>
          <a:xfrm>
            <a:off x="1728000" y="2231640"/>
            <a:ext cx="8064000" cy="87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Omnet++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una piattaforma di simulazione modulare e ad eventi discreti, orientata ad oggetti, utilizzata per analizzare dei sistemi, i cui modelli sono composti da entità che comunicano tra loro, scambiandosi messaggi.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Line 3"/>
          <p:cNvSpPr/>
          <p:nvPr/>
        </p:nvSpPr>
        <p:spPr>
          <a:xfrm>
            <a:off x="2519640" y="3600000"/>
            <a:ext cx="4824000" cy="0"/>
          </a:xfrm>
          <a:prstGeom prst="line">
            <a:avLst/>
          </a:prstGeom>
          <a:ln w="12600">
            <a:solidFill>
              <a:srgbClr val="00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8280000" y="3743640"/>
            <a:ext cx="1080000" cy="1080000"/>
          </a:xfrm>
          <a:prstGeom prst="rect">
            <a:avLst/>
          </a:prstGeom>
          <a:ln>
            <a:noFill/>
          </a:ln>
        </p:spPr>
      </p:pic>
      <p:sp>
        <p:nvSpPr>
          <p:cNvPr id="110" name="TextShape 4"/>
          <p:cNvSpPr txBox="1"/>
          <p:nvPr/>
        </p:nvSpPr>
        <p:spPr>
          <a:xfrm>
            <a:off x="720000" y="3924000"/>
            <a:ext cx="7416000" cy="64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SUMO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o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“Simulation of Urban Mobility”, un simulatore di traffico stradale, progettato per gestire la mobilità di reti molto vaste.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Line 5"/>
          <p:cNvSpPr/>
          <p:nvPr/>
        </p:nvSpPr>
        <p:spPr>
          <a:xfrm>
            <a:off x="2519640" y="4968000"/>
            <a:ext cx="4824000" cy="0"/>
          </a:xfrm>
          <a:prstGeom prst="line">
            <a:avLst/>
          </a:prstGeom>
          <a:ln w="12600">
            <a:solidFill>
              <a:srgbClr val="00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463680" y="5400000"/>
            <a:ext cx="1839960" cy="849240"/>
          </a:xfrm>
          <a:prstGeom prst="rect">
            <a:avLst/>
          </a:prstGeom>
          <a:ln>
            <a:noFill/>
          </a:ln>
        </p:spPr>
      </p:pic>
      <p:sp>
        <p:nvSpPr>
          <p:cNvPr id="113" name="TextShape 6"/>
          <p:cNvSpPr txBox="1"/>
          <p:nvPr/>
        </p:nvSpPr>
        <p:spPr>
          <a:xfrm>
            <a:off x="2520000" y="5327640"/>
            <a:ext cx="6840000" cy="141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Veins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un framework per l’esecuzione di simulazioni di reti veicolari, che gestisce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l’interazione tra il simulatore di rete Omnet++ ed il simulatore di traffico stradale SUMO.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protocollo utilizzato per la comunicazione è stato standardizzato come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TraCI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ovvero “Traffic Control Interface”.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definizione dei veicoli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216000" y="1685880"/>
            <a:ext cx="9864000" cy="165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Un veicolo si compone di tre parti: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tipo di veicolo o “vehicle type”, che descrive le proprietà fisiche che caratterizzano il veicolo;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percorso o “route” che il veicolo deve seguire;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il veicolo stesso;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21242" t="18473" r="3043" b="7129"/>
          <a:stretch/>
        </p:blipFill>
        <p:spPr>
          <a:xfrm>
            <a:off x="288000" y="3701520"/>
            <a:ext cx="5904000" cy="3282120"/>
          </a:xfrm>
          <a:prstGeom prst="rect">
            <a:avLst/>
          </a:prstGeom>
          <a:ln>
            <a:noFill/>
          </a:ln>
        </p:spPr>
      </p:pic>
      <p:sp>
        <p:nvSpPr>
          <p:cNvPr id="117" name="TextShape 3"/>
          <p:cNvSpPr txBox="1"/>
          <p:nvPr/>
        </p:nvSpPr>
        <p:spPr>
          <a:xfrm>
            <a:off x="6480000" y="3743640"/>
            <a:ext cx="3312000" cy="32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La mappa a sinistra, specificata nel file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erlangen.net.xml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,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è quella utilizzata da SUMO e raffigura la regione di interesse in cui si muovono i veicoli.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L’ entità “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Veicolo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” deve essere definita nel file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erlangen.rou.xm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l, proprio di Veins.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88000" y="362880"/>
            <a:ext cx="9504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definizione dei veicoli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76000" y="1883520"/>
            <a:ext cx="4104000" cy="4718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Le caratteristiche da specificare sono la velocità massima, l’accelerazione, la decelerazione, la lunghezza dell’autovettura ed il colore.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Segue la definizione del parametro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edges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, ovvero la posizione ed il periodo  in cui i v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eicoli devono essere generati sulla mappa, la corsia 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departlane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in cui inserire la coda.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3259" t="19828" r="37452" b="17913"/>
          <a:stretch/>
        </p:blipFill>
        <p:spPr>
          <a:xfrm>
            <a:off x="5256000" y="1871640"/>
            <a:ext cx="4320000" cy="2808000"/>
          </a:xfrm>
          <a:prstGeom prst="rect">
            <a:avLst/>
          </a:prstGeom>
          <a:ln>
            <a:noFill/>
          </a:ln>
        </p:spPr>
      </p:pic>
      <p:sp>
        <p:nvSpPr>
          <p:cNvPr id="121" name="TextShape 3"/>
          <p:cNvSpPr txBox="1"/>
          <p:nvPr/>
        </p:nvSpPr>
        <p:spPr>
          <a:xfrm>
            <a:off x="5184000" y="5230440"/>
            <a:ext cx="4464000" cy="20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FreeSans"/>
              </a:rPr>
              <a:t>Le figure in rosso rappresentano gli edifici o qualunque altra area di interesse classificabile come “</a:t>
            </a:r>
            <a:r>
              <a:rPr b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FreeSans"/>
              </a:rPr>
              <a:t>Obstacle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FreeSans"/>
              </a:rPr>
              <a:t>”, caratterizzate nel file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  <a:ea typeface="FreeSans"/>
              </a:rPr>
              <a:t>config.xml.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rcRect l="10401" t="18553" r="32231" b="34434"/>
          <a:stretch/>
        </p:blipFill>
        <p:spPr>
          <a:xfrm>
            <a:off x="504000" y="4477680"/>
            <a:ext cx="4176000" cy="25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88000" y="306000"/>
            <a:ext cx="9504000" cy="116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codice per la definizione dei veicoli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648000" y="1711800"/>
            <a:ext cx="8424000" cy="484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0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&lt;routes&gt;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Primo flow di veicoli : automobile azzurra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&lt;!--tipo del veicolo--&gt;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&lt;vType id="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vtype0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accel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="5.6"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decel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="4.5" sigma="0.5"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length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="2.5" minGap="2.5"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maxSpeed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="70"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color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="0,1,1"/&gt;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&lt;route id="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route0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edges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="-39539626 -5445204#2 -5445204#1 113939244#2 -126606716 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23339459 30405358#1 85355912 85355911#0 85355911#1 30405356 5931612 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30350450#0 30350450#1 30350450#2 4006702#0 4006702#1 4900043 4900041#1"/&gt;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&lt;!--densità del numero di veicoli--&gt;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flow0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type="vtype0" route="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route0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begin="0"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period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="1"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number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="120"   departlane="random"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departpose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288000" y="306000"/>
            <a:ext cx="9504000" cy="116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Scenario di rete: 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
</a:t>
            </a: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codice per la definizione dei veicoli</a:t>
            </a:r>
            <a:endParaRPr b="1" lang="it-IT" sz="339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64000" y="1792800"/>
            <a:ext cx="8280000" cy="481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000" spc="-1" strike="noStrike" u="sng">
                <a:solidFill>
                  <a:srgbClr val="006666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File erlangen.rou.xml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Secondo flow di veicoli : autobus giallo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&lt;!--tipo del veicolo--&gt;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&lt;vType id="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BUS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acce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l="2.1"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decel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="1.5" sigma="0.5"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length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="9.5" minGap="2.5"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maxSpeed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="75" </a:t>
            </a:r>
            <a:r>
              <a:rPr b="1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color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="1,1,0"/&gt;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&lt;route id="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route1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 </a:t>
            </a:r>
            <a:r>
              <a:rPr b="1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edges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="-39539626 -5445204#2 -5445204#1 113939244#2 -126606716 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	</a:t>
            </a:r>
            <a:r>
              <a:rPr b="0" lang="it-IT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23339459 30405358#1 85355912 85355911#0 85355911#1 30405356 5931612 30350450#0 30350450#1 30350450#2 4006702#0 4006702#1 4900043 4900041#1</a:t>
            </a:r>
            <a:r>
              <a:rPr b="0" lang="it-IT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"/&gt;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&lt;!--densità del numero di veicoli--&gt;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&lt;flow id="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flow1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type="BUS" route="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route1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" begin="0"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period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="7" 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number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="15"</a:t>
            </a:r>
            <a:r>
              <a:rPr b="1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 departlane</a:t>
            </a:r>
            <a:r>
              <a:rPr b="0" lang="it-IT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Georgia"/>
                <a:ea typeface="Droid Sans Fallback"/>
              </a:rPr>
              <a:t>="random" departpose="base" /&gt;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LibreOffice/5.3.0.3$Linux_X86_64 LibreOffice_project/30m0$Build-3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2017-01-10T11:52:38Z</dcterms:created>
  <dc:creator/>
  <dc:description/>
  <dc:language>it-IT</dc:language>
  <cp:lastModifiedBy/>
  <dcterms:modified xsi:type="dcterms:W3CDTF">2017-02-15T13:07:04Z</dcterms:modified>
  <cp:revision>19</cp:revision>
  <dc:subject/>
  <dc:title/>
</cp:coreProperties>
</file>